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302" r:id="rId2"/>
    <p:sldId id="292" r:id="rId3"/>
    <p:sldId id="287" r:id="rId4"/>
    <p:sldId id="294" r:id="rId5"/>
    <p:sldId id="29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3" r:id="rId19"/>
    <p:sldId id="270" r:id="rId20"/>
    <p:sldId id="271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9" r:id="rId34"/>
    <p:sldId id="288" r:id="rId35"/>
    <p:sldId id="290" r:id="rId36"/>
    <p:sldId id="291" r:id="rId37"/>
    <p:sldId id="301" r:id="rId38"/>
    <p:sldId id="297" r:id="rId39"/>
    <p:sldId id="298" r:id="rId40"/>
    <p:sldId id="299" r:id="rId41"/>
    <p:sldId id="300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129DD-0958-4965-AE1C-0E5397E18F48}" type="datetimeFigureOut">
              <a:rPr lang="en-US" smtClean="0"/>
              <a:t>12/15/2009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123E7-7B77-41A3-8DBA-95FA758170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9C51D-B9B2-4F28-9B65-2170AE23C236}" type="slidenum">
              <a:rPr lang="en-US"/>
              <a:pPr/>
              <a:t>42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9D0A1F-A32F-4EBF-8D1A-2421AEEE506A}" type="datetimeFigureOut">
              <a:rPr lang="en-US" smtClean="0"/>
              <a:pPr/>
              <a:t>12/15/2009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CE1C2E-F624-45A9-B419-AA7DE6436A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D0A1F-A32F-4EBF-8D1A-2421AEEE506A}" type="datetimeFigureOut">
              <a:rPr lang="en-US" smtClean="0"/>
              <a:pPr/>
              <a:t>12/15/2009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E1C2E-F624-45A9-B419-AA7DE6436A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D0A1F-A32F-4EBF-8D1A-2421AEEE506A}" type="datetimeFigureOut">
              <a:rPr lang="en-US" smtClean="0"/>
              <a:pPr/>
              <a:t>12/15/2009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E1C2E-F624-45A9-B419-AA7DE6436A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D0A1F-A32F-4EBF-8D1A-2421AEEE506A}" type="datetimeFigureOut">
              <a:rPr lang="en-US" smtClean="0"/>
              <a:pPr/>
              <a:t>12/15/2009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E1C2E-F624-45A9-B419-AA7DE6436A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D0A1F-A32F-4EBF-8D1A-2421AEEE506A}" type="datetimeFigureOut">
              <a:rPr lang="en-US" smtClean="0"/>
              <a:pPr/>
              <a:t>12/15/2009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E1C2E-F624-45A9-B419-AA7DE6436A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D0A1F-A32F-4EBF-8D1A-2421AEEE506A}" type="datetimeFigureOut">
              <a:rPr lang="en-US" smtClean="0"/>
              <a:pPr/>
              <a:t>12/15/2009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E1C2E-F624-45A9-B419-AA7DE6436A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D0A1F-A32F-4EBF-8D1A-2421AEEE506A}" type="datetimeFigureOut">
              <a:rPr lang="en-US" smtClean="0"/>
              <a:pPr/>
              <a:t>12/15/2009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E1C2E-F624-45A9-B419-AA7DE6436A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D0A1F-A32F-4EBF-8D1A-2421AEEE506A}" type="datetimeFigureOut">
              <a:rPr lang="en-US" smtClean="0"/>
              <a:pPr/>
              <a:t>12/15/2009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E1C2E-F624-45A9-B419-AA7DE6436A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D0A1F-A32F-4EBF-8D1A-2421AEEE506A}" type="datetimeFigureOut">
              <a:rPr lang="en-US" smtClean="0"/>
              <a:pPr/>
              <a:t>12/15/2009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E1C2E-F624-45A9-B419-AA7DE6436A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49D0A1F-A32F-4EBF-8D1A-2421AEEE506A}" type="datetimeFigureOut">
              <a:rPr lang="en-US" smtClean="0"/>
              <a:pPr/>
              <a:t>12/15/2009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E1C2E-F624-45A9-B419-AA7DE6436A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9D0A1F-A32F-4EBF-8D1A-2421AEEE506A}" type="datetimeFigureOut">
              <a:rPr lang="en-US" smtClean="0"/>
              <a:pPr/>
              <a:t>12/15/2009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CE1C2E-F624-45A9-B419-AA7DE6436A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9D0A1F-A32F-4EBF-8D1A-2421AEEE506A}" type="datetimeFigureOut">
              <a:rPr lang="en-US" smtClean="0"/>
              <a:pPr/>
              <a:t>12/15/2009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CE1C2E-F624-45A9-B419-AA7DE6436A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el.edu/IR/UDEW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el.edu/I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UD Reporting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Where Are We Now</a:t>
            </a:r>
          </a:p>
          <a:p>
            <a:r>
              <a:rPr lang="en-US" dirty="0" smtClean="0"/>
              <a:t>Where Are We Going</a:t>
            </a:r>
          </a:p>
          <a:p>
            <a:r>
              <a:rPr lang="en-US" dirty="0" smtClean="0"/>
              <a:t>How Do We Get There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11584"/>
            <a:ext cx="8229600" cy="386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 Tuition </a:t>
            </a:r>
            <a:br>
              <a:rPr lang="en-US" dirty="0" smtClean="0"/>
            </a:br>
            <a:r>
              <a:rPr lang="en-US" dirty="0" smtClean="0"/>
              <a:t>Expense</a:t>
            </a:r>
            <a:br>
              <a:rPr lang="en-US" dirty="0" smtClean="0"/>
            </a:br>
            <a:r>
              <a:rPr lang="en-US" dirty="0" smtClean="0"/>
              <a:t>by College</a:t>
            </a:r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4419600" cy="25146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16037"/>
            <a:ext cx="75438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Graduate Tuition Expense by College By Academic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66239"/>
            <a:ext cx="8229600" cy="335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Graduate Tuition </a:t>
            </a:r>
            <a:br>
              <a:rPr lang="en-US" dirty="0" smtClean="0"/>
            </a:br>
            <a:r>
              <a:rPr lang="en-US" dirty="0" smtClean="0"/>
              <a:t>Revenue By College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"/>
            <a:ext cx="3886200" cy="24384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1841" y="1481138"/>
            <a:ext cx="816031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Graduate Tuition Revenue By College By Academic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14893"/>
            <a:ext cx="8229600" cy="345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Restricted </a:t>
            </a:r>
            <a:br>
              <a:rPr lang="en-US" dirty="0" smtClean="0"/>
            </a:br>
            <a:r>
              <a:rPr lang="en-US" dirty="0" smtClean="0"/>
              <a:t>Endowment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733800" cy="25146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49854"/>
            <a:ext cx="8229600" cy="358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Restricted Gifts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"/>
            <a:ext cx="4038600" cy="29718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Space </a:t>
            </a:r>
            <a:br>
              <a:rPr lang="en-US" dirty="0" smtClean="0"/>
            </a:br>
            <a:r>
              <a:rPr lang="en-US" dirty="0" smtClean="0"/>
              <a:t>Allocation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66294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76600"/>
            <a:ext cx="6324600" cy="309562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"/>
            <a:ext cx="3886200" cy="2286000"/>
          </a:xfrm>
          <a:prstGeom prst="rect">
            <a:avLst/>
          </a:prstGeom>
          <a:solidFill>
            <a:srgbClr val="FFFF00">
              <a:alpha val="61000"/>
            </a:srgbClr>
          </a:solidFill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1"/>
            <a:ext cx="78390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 Reports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6381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Employee By</a:t>
            </a:r>
            <a:br>
              <a:rPr lang="en-US" dirty="0" smtClean="0"/>
            </a:br>
            <a:r>
              <a:rPr lang="en-US" dirty="0" smtClean="0"/>
              <a:t>Department </a:t>
            </a:r>
            <a:br>
              <a:rPr lang="en-US" dirty="0" smtClean="0"/>
            </a:br>
            <a:r>
              <a:rPr lang="en-US" dirty="0" smtClean="0"/>
              <a:t>Counts</a:t>
            </a:r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"/>
            <a:ext cx="5334000" cy="25908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861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Employees By</a:t>
            </a:r>
            <a:br>
              <a:rPr lang="en-US" dirty="0" smtClean="0"/>
            </a:b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4267200"/>
            <a:ext cx="762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4191000"/>
            <a:ext cx="6096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"/>
            <a:ext cx="5257800" cy="19812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14600" y="4572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Cognos Reports</a:t>
            </a:r>
          </a:p>
          <a:p>
            <a:pPr lvl="1"/>
            <a:r>
              <a:rPr lang="en-US" dirty="0" smtClean="0"/>
              <a:t>1 UD RBB</a:t>
            </a:r>
          </a:p>
          <a:p>
            <a:pPr lvl="2"/>
            <a:r>
              <a:rPr lang="en-US" dirty="0" smtClean="0"/>
              <a:t>Financial</a:t>
            </a:r>
          </a:p>
          <a:p>
            <a:pPr lvl="2"/>
            <a:r>
              <a:rPr lang="en-US" dirty="0" smtClean="0"/>
              <a:t>HR</a:t>
            </a:r>
          </a:p>
          <a:p>
            <a:pPr lvl="2"/>
            <a:r>
              <a:rPr lang="en-US" dirty="0" smtClean="0"/>
              <a:t>Student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1 UD Student Admin Reports</a:t>
            </a:r>
          </a:p>
          <a:p>
            <a:pPr lvl="2"/>
            <a:r>
              <a:rPr lang="en-US" dirty="0" smtClean="0"/>
              <a:t>AA Deans</a:t>
            </a:r>
          </a:p>
          <a:p>
            <a:pPr lvl="2"/>
            <a:r>
              <a:rPr lang="en-US" dirty="0" smtClean="0"/>
              <a:t>Admissions</a:t>
            </a:r>
          </a:p>
          <a:p>
            <a:pPr lvl="2"/>
            <a:r>
              <a:rPr lang="en-US" dirty="0" smtClean="0"/>
              <a:t>Schedule of Class (SOC)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 UD Course and Workload Verification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we 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857"/>
          <a:stretch>
            <a:fillRect/>
          </a:stretch>
        </p:blipFill>
        <p:spPr bwMode="auto">
          <a:xfrm>
            <a:off x="304764" y="1786125"/>
            <a:ext cx="8458236" cy="149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to Bio Demo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2667000"/>
            <a:ext cx="609600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0" y="2667000"/>
            <a:ext cx="7620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2296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to HR Earnings and LAM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3124200"/>
            <a:ext cx="609600" cy="1752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24400" y="3124200"/>
            <a:ext cx="17526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305800" y="3124200"/>
            <a:ext cx="381000" cy="1981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00200"/>
            <a:ext cx="8686799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838200" y="2971800"/>
            <a:ext cx="609600" cy="1905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610600" y="3124200"/>
            <a:ext cx="381000" cy="2209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2971800"/>
            <a:ext cx="1752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95600" y="38862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Contract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838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81200" y="3429000"/>
            <a:ext cx="533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3505200"/>
            <a:ext cx="6096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1"/>
            <a:ext cx="4886325" cy="2362199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2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Tenure</a:t>
            </a:r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14600"/>
            <a:ext cx="5562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43200" y="2895600"/>
            <a:ext cx="8382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0"/>
            <a:ext cx="4495800" cy="21336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029200" y="3124200"/>
            <a:ext cx="493776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4864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42301"/>
            <a:ext cx="8229600" cy="320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Vacant Positions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3962400" cy="22098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43400" y="3124200"/>
            <a:ext cx="43434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09800" y="3200400"/>
            <a:ext cx="6096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926"/>
          <a:stretch>
            <a:fillRect/>
          </a:stretch>
        </p:blipFill>
        <p:spPr bwMode="auto">
          <a:xfrm>
            <a:off x="457200" y="1687122"/>
            <a:ext cx="8229600" cy="379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905000"/>
            <a:ext cx="807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&gt; RBB Reporting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8229600" cy="31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 College</a:t>
            </a:r>
            <a:br>
              <a:rPr lang="en-US" dirty="0" smtClean="0"/>
            </a:br>
            <a:r>
              <a:rPr lang="en-US" dirty="0" smtClean="0"/>
              <a:t>Enrollment</a:t>
            </a:r>
            <a:br>
              <a:rPr lang="en-US" dirty="0" smtClean="0"/>
            </a:br>
            <a:r>
              <a:rPr lang="en-US" dirty="0" smtClean="0"/>
              <a:t>Graduate Students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0"/>
            <a:ext cx="7686675" cy="246697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"/>
            <a:ext cx="4191000" cy="20574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0" y="4724400"/>
            <a:ext cx="789432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362200"/>
          </a:xfrm>
        </p:spPr>
        <p:txBody>
          <a:bodyPr/>
          <a:lstStyle/>
          <a:p>
            <a:endParaRPr lang="en-US" dirty="0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Graduate Admissions</a:t>
            </a:r>
            <a:br>
              <a:rPr lang="en-US" dirty="0" smtClean="0"/>
            </a:br>
            <a:r>
              <a:rPr lang="en-US" dirty="0" smtClean="0"/>
              <a:t>Applications, Offers</a:t>
            </a:r>
            <a:br>
              <a:rPr lang="en-US" dirty="0" smtClean="0"/>
            </a:br>
            <a:r>
              <a:rPr lang="en-US" dirty="0" smtClean="0"/>
              <a:t>and Admits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857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429000"/>
            <a:ext cx="7391400" cy="26670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90800" y="4191000"/>
            <a:ext cx="1078992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33400"/>
            <a:ext cx="3733800" cy="249555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7433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Graduate Degrees</a:t>
            </a:r>
            <a:br>
              <a:rPr lang="en-US" dirty="0" smtClean="0"/>
            </a:br>
            <a:r>
              <a:rPr lang="en-US" dirty="0" smtClean="0"/>
              <a:t>by Academic Plan</a:t>
            </a:r>
            <a:br>
              <a:rPr lang="en-US" dirty="0" smtClean="0"/>
            </a:br>
            <a:r>
              <a:rPr lang="en-US" dirty="0" smtClean="0"/>
              <a:t>by Term</a:t>
            </a:r>
            <a:endParaRPr 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895600"/>
            <a:ext cx="7353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"/>
            <a:ext cx="4038600" cy="2562225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24600" y="3581400"/>
            <a:ext cx="10668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Reports to support RBB</a:t>
            </a:r>
          </a:p>
          <a:p>
            <a:pPr lvl="1"/>
            <a:r>
              <a:rPr lang="en-US" dirty="0" smtClean="0"/>
              <a:t>Report definitions found on </a:t>
            </a:r>
            <a:r>
              <a:rPr lang="en-US" dirty="0" smtClean="0">
                <a:hlinkClick r:id="rId2"/>
              </a:rPr>
              <a:t>http://www.udel.edu/IR/UDEW/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Data pulled from</a:t>
            </a:r>
          </a:p>
          <a:p>
            <a:pPr lvl="2"/>
            <a:r>
              <a:rPr lang="en-US" dirty="0" smtClean="0"/>
              <a:t>Student Enrollment Data Mart</a:t>
            </a:r>
          </a:p>
          <a:p>
            <a:pPr lvl="2"/>
            <a:r>
              <a:rPr lang="en-US" dirty="0" smtClean="0"/>
              <a:t>PeopleSoft Financial</a:t>
            </a:r>
          </a:p>
          <a:p>
            <a:pPr lvl="2"/>
            <a:r>
              <a:rPr lang="en-US" dirty="0" smtClean="0"/>
              <a:t>PeopleSoft Human Resources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UD RBB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065"/>
          <a:stretch>
            <a:fillRect/>
          </a:stretch>
        </p:blipFill>
        <p:spPr bwMode="auto">
          <a:xfrm>
            <a:off x="457200" y="1371600"/>
            <a:ext cx="3873471" cy="434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Counts </a:t>
            </a:r>
            <a:br>
              <a:rPr lang="en-US" dirty="0" smtClean="0"/>
            </a:br>
            <a:r>
              <a:rPr lang="en-US" dirty="0" smtClean="0"/>
              <a:t>by Department</a:t>
            </a: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7848600" cy="122872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"/>
            <a:ext cx="3943350" cy="2295525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41910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60864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Credit </a:t>
            </a:r>
            <a:br>
              <a:rPr lang="en-US" dirty="0" smtClean="0"/>
            </a:br>
            <a:r>
              <a:rPr lang="en-US" dirty="0" smtClean="0"/>
              <a:t>Hours by College</a:t>
            </a:r>
            <a:br>
              <a:rPr lang="en-US" dirty="0" smtClean="0"/>
            </a:br>
            <a:r>
              <a:rPr lang="en-US" dirty="0" smtClean="0"/>
              <a:t>and Department</a:t>
            </a:r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429000"/>
            <a:ext cx="6781800" cy="239553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"/>
            <a:ext cx="4010025" cy="2133599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934200" y="3810000"/>
            <a:ext cx="990600" cy="192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Instructor College of Record</a:t>
            </a:r>
          </a:p>
          <a:p>
            <a:pPr lvl="1"/>
            <a:r>
              <a:rPr lang="en-US" dirty="0" smtClean="0"/>
              <a:t>Based on Student’s enrollment</a:t>
            </a:r>
          </a:p>
          <a:p>
            <a:pPr lvl="1"/>
            <a:r>
              <a:rPr lang="en-US" dirty="0" smtClean="0"/>
              <a:t>Overload(paid by S-Contract)</a:t>
            </a:r>
          </a:p>
          <a:p>
            <a:pPr lvl="2"/>
            <a:r>
              <a:rPr lang="en-US" dirty="0" smtClean="0"/>
              <a:t>College paying based of speedtype	</a:t>
            </a:r>
          </a:p>
          <a:p>
            <a:pPr lvl="3"/>
            <a:r>
              <a:rPr lang="en-US" dirty="0" smtClean="0"/>
              <a:t>If payer not College</a:t>
            </a:r>
          </a:p>
          <a:p>
            <a:pPr lvl="4"/>
            <a:r>
              <a:rPr lang="en-US" dirty="0" smtClean="0"/>
              <a:t>Instructor home department in HR</a:t>
            </a:r>
          </a:p>
          <a:p>
            <a:pPr lvl="5"/>
            <a:r>
              <a:rPr lang="en-US" dirty="0" smtClean="0"/>
              <a:t>If not in College</a:t>
            </a:r>
          </a:p>
          <a:p>
            <a:pPr lvl="6"/>
            <a:r>
              <a:rPr lang="en-US" dirty="0" smtClean="0"/>
              <a:t>Owner of the course</a:t>
            </a:r>
          </a:p>
          <a:p>
            <a:pPr lvl="1"/>
            <a:r>
              <a:rPr lang="en-US" dirty="0" smtClean="0"/>
              <a:t>Regular Load</a:t>
            </a:r>
          </a:p>
          <a:p>
            <a:pPr lvl="2"/>
            <a:r>
              <a:rPr lang="en-US" dirty="0" smtClean="0"/>
              <a:t>Instructor home department in HR</a:t>
            </a:r>
          </a:p>
          <a:p>
            <a:pPr lvl="4"/>
            <a:r>
              <a:rPr lang="en-US" dirty="0" smtClean="0"/>
              <a:t>If not in College</a:t>
            </a:r>
          </a:p>
          <a:p>
            <a:pPr lvl="5"/>
            <a:r>
              <a:rPr lang="en-US" dirty="0" smtClean="0"/>
              <a:t>Owner of the course</a:t>
            </a:r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ICOR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Instructor</a:t>
            </a:r>
          </a:p>
          <a:p>
            <a:pPr lvl="1"/>
            <a:r>
              <a:rPr lang="en-US" dirty="0" smtClean="0"/>
              <a:t>Missing instructor data</a:t>
            </a:r>
          </a:p>
          <a:p>
            <a:pPr lvl="1"/>
            <a:r>
              <a:rPr lang="en-US" dirty="0" smtClean="0"/>
              <a:t>Incorrect workload</a:t>
            </a:r>
          </a:p>
          <a:p>
            <a:r>
              <a:rPr lang="en-US" dirty="0" smtClean="0"/>
              <a:t>Pulling data from multiple systems</a:t>
            </a:r>
          </a:p>
          <a:p>
            <a:r>
              <a:rPr lang="en-US" dirty="0" smtClean="0"/>
              <a:t>S-Contract </a:t>
            </a:r>
          </a:p>
          <a:p>
            <a:pPr lvl="1"/>
            <a:r>
              <a:rPr lang="en-US" dirty="0" smtClean="0"/>
              <a:t>Course may be missing/incorrect in HR</a:t>
            </a:r>
          </a:p>
          <a:p>
            <a:r>
              <a:rPr lang="en-US" dirty="0" smtClean="0"/>
              <a:t>Rolling up to College level</a:t>
            </a:r>
          </a:p>
          <a:p>
            <a:pPr lvl="1"/>
            <a:r>
              <a:rPr lang="en-US" dirty="0" smtClean="0"/>
              <a:t>Not available in HR yet	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HR for Instructor home department</a:t>
            </a:r>
          </a:p>
          <a:p>
            <a:pPr lvl="1"/>
            <a:r>
              <a:rPr lang="en-US" dirty="0" smtClean="0"/>
              <a:t>FIN for purpose/chartfield1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Reporting ICOR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Report to validate instructor and workload</a:t>
            </a:r>
          </a:p>
          <a:p>
            <a:pPr lvl="1"/>
            <a:r>
              <a:rPr lang="en-US" dirty="0" smtClean="0"/>
              <a:t>Required to allow accurate ICOR reporting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 UD Course and Workload Verification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Parameters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402620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724400"/>
            <a:ext cx="3590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Verification</a:t>
            </a:r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8153400" cy="341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05400" y="2667000"/>
            <a:ext cx="76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4343400"/>
            <a:ext cx="685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51054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Reports to support Academic Management</a:t>
            </a:r>
          </a:p>
          <a:p>
            <a:pPr lvl="1"/>
            <a:r>
              <a:rPr lang="en-US" dirty="0" smtClean="0"/>
              <a:t>Reports created by various report writers</a:t>
            </a:r>
          </a:p>
          <a:p>
            <a:pPr lvl="2"/>
            <a:r>
              <a:rPr lang="en-US" dirty="0" smtClean="0"/>
              <a:t>Institutional Research</a:t>
            </a:r>
          </a:p>
          <a:p>
            <a:pPr lvl="2"/>
            <a:r>
              <a:rPr lang="en-US" dirty="0" smtClean="0"/>
              <a:t>Registrar Office</a:t>
            </a:r>
          </a:p>
          <a:p>
            <a:pPr lvl="2"/>
            <a:r>
              <a:rPr lang="en-US" dirty="0" smtClean="0"/>
              <a:t>Schedule of Classes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Limited access to sensitive data</a:t>
            </a:r>
          </a:p>
          <a:p>
            <a:pPr lvl="2"/>
            <a:r>
              <a:rPr lang="en-US" dirty="0" smtClean="0"/>
              <a:t>Grades</a:t>
            </a:r>
          </a:p>
          <a:p>
            <a:pPr lvl="2"/>
            <a:r>
              <a:rPr lang="en-US" dirty="0" smtClean="0"/>
              <a:t>GPA</a:t>
            </a:r>
          </a:p>
          <a:p>
            <a:pPr lvl="2"/>
            <a:r>
              <a:rPr lang="en-US" dirty="0" smtClean="0"/>
              <a:t>Admissions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UD Student Admin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Fully Integrated Data Warehouse</a:t>
            </a:r>
          </a:p>
          <a:p>
            <a:pPr lvl="1"/>
            <a:r>
              <a:rPr lang="en-US" dirty="0" smtClean="0"/>
              <a:t>Seamless reporting from UDSIS, Financial and HR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Student Tracking System</a:t>
            </a:r>
          </a:p>
          <a:p>
            <a:pPr lvl="1"/>
            <a:r>
              <a:rPr lang="en-US" dirty="0" smtClean="0"/>
              <a:t>Changes in Careers</a:t>
            </a:r>
          </a:p>
          <a:p>
            <a:pPr lvl="1"/>
            <a:r>
              <a:rPr lang="en-US" dirty="0" smtClean="0"/>
              <a:t>Changes in Programs/Colleges</a:t>
            </a:r>
          </a:p>
          <a:p>
            <a:pPr lvl="1"/>
            <a:r>
              <a:rPr lang="en-US" dirty="0" smtClean="0"/>
              <a:t>Changes in Plans/Majors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Persisters</a:t>
            </a:r>
          </a:p>
          <a:p>
            <a:pPr lvl="1"/>
            <a:r>
              <a:rPr lang="en-US" dirty="0" smtClean="0"/>
              <a:t>Time to degree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Dashboards and Scorecards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Going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Integrated Data Warehouse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Verification of data in Financial and HR data marts</a:t>
            </a:r>
          </a:p>
          <a:p>
            <a:pPr lvl="2"/>
            <a:r>
              <a:rPr lang="en-US" dirty="0" smtClean="0"/>
              <a:t>Requires commitment from UD for testing</a:t>
            </a:r>
          </a:p>
          <a:p>
            <a:pPr lvl="2"/>
            <a:r>
              <a:rPr lang="en-US" dirty="0" smtClean="0"/>
              <a:t>Realistic testing plan based on user availability</a:t>
            </a:r>
          </a:p>
          <a:p>
            <a:pPr lvl="2"/>
            <a:r>
              <a:rPr lang="en-US" dirty="0" smtClean="0"/>
              <a:t>Commitment to address data and design issues </a:t>
            </a:r>
          </a:p>
          <a:p>
            <a:pPr lvl="2"/>
            <a:r>
              <a:rPr lang="en-US" dirty="0" smtClean="0"/>
              <a:t>Commitment from IT to support modifications, technical, and hardware issues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Get There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Institutional Research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166" y="1481138"/>
            <a:ext cx="74796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143000" y="5029200"/>
            <a:ext cx="2743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under development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Commitment from</a:t>
            </a:r>
          </a:p>
          <a:p>
            <a:pPr lvl="2"/>
            <a:r>
              <a:rPr lang="en-US" dirty="0" smtClean="0"/>
              <a:t>Institutional Research</a:t>
            </a:r>
          </a:p>
          <a:p>
            <a:pPr lvl="2"/>
            <a:r>
              <a:rPr lang="en-US" dirty="0" smtClean="0"/>
              <a:t>Registrars Office </a:t>
            </a:r>
          </a:p>
          <a:p>
            <a:pPr lvl="2"/>
            <a:r>
              <a:rPr lang="en-US" dirty="0" smtClean="0"/>
              <a:t>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Tracking and Persisters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Implementation of Data Warehouse</a:t>
            </a:r>
          </a:p>
          <a:p>
            <a:pPr lvl="1"/>
            <a:r>
              <a:rPr lang="en-US" dirty="0" smtClean="0"/>
              <a:t>Data integrity</a:t>
            </a:r>
          </a:p>
          <a:p>
            <a:pPr lvl="1"/>
            <a:r>
              <a:rPr lang="en-US" dirty="0" smtClean="0"/>
              <a:t>Data Definitions	</a:t>
            </a:r>
          </a:p>
          <a:p>
            <a:pPr lvl="2"/>
            <a:r>
              <a:rPr lang="en-US" dirty="0" smtClean="0"/>
              <a:t>Data governance committee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Security Issues</a:t>
            </a:r>
          </a:p>
          <a:p>
            <a:pPr lvl="1"/>
            <a:r>
              <a:rPr lang="en-US" dirty="0" smtClean="0"/>
              <a:t>HR</a:t>
            </a:r>
          </a:p>
          <a:p>
            <a:pPr lvl="1"/>
            <a:r>
              <a:rPr lang="en-US" dirty="0" smtClean="0"/>
              <a:t>Financial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Report vs. Data</a:t>
            </a:r>
          </a:p>
          <a:p>
            <a:pPr lvl="1"/>
            <a:r>
              <a:rPr lang="en-US" dirty="0" smtClean="0"/>
              <a:t>Standardizing reports across campus</a:t>
            </a:r>
          </a:p>
          <a:p>
            <a:pPr lvl="1"/>
            <a:r>
              <a:rPr lang="en-US" dirty="0" smtClean="0"/>
              <a:t>Decision Support System translating data into information.</a:t>
            </a:r>
          </a:p>
          <a:p>
            <a:pPr lvl="1"/>
            <a:r>
              <a:rPr lang="en-US" dirty="0" smtClean="0"/>
              <a:t>Access to Raw Data </a:t>
            </a:r>
          </a:p>
          <a:p>
            <a:pPr lvl="1"/>
            <a:r>
              <a:rPr lang="en-US" dirty="0" smtClean="0"/>
              <a:t>Input of report design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Dashboards and Scorecards</a:t>
            </a:r>
          </a:p>
          <a:p>
            <a:pPr lvl="1"/>
            <a:r>
              <a:rPr lang="en-US" dirty="0" smtClean="0"/>
              <a:t>Monitor and chart progress. </a:t>
            </a:r>
          </a:p>
          <a:p>
            <a:endParaRPr lang="en-US" dirty="0" smtClean="0"/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Power users vs. canned report users/viewers</a:t>
            </a:r>
          </a:p>
          <a:p>
            <a:pPr lvl="2"/>
            <a:r>
              <a:rPr lang="en-US" dirty="0" smtClean="0"/>
              <a:t>Few power users but require more training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Concerns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Questions 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696200" cy="3810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Office of Institutional </a:t>
            </a:r>
            <a:r>
              <a:rPr lang="en-US" sz="2000" b="1" dirty="0" smtClean="0"/>
              <a:t>Research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Phone:  302-831-2021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hlinkClick r:id="rId3"/>
              </a:rPr>
              <a:t>www.udel.edu/IR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Kat Collison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Data Warehouse Manager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E-mail: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/>
              <a:t>katc@udel.edu 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/>
              <a:t>ir-udew-it@udel.edu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800" b="1" dirty="0" smtClean="0"/>
              <a:t>12/15/2009</a:t>
            </a:r>
          </a:p>
        </p:txBody>
      </p:sp>
      <p:pic>
        <p:nvPicPr>
          <p:cNvPr id="36868" name="Picture 4" descr="memorial-pret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5150" y="2446338"/>
            <a:ext cx="393065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UD Enterprise Warehouse -UDEW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524000"/>
            <a:ext cx="8382001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133600"/>
            <a:ext cx="8229600" cy="325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Cognos Connection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3400" y="4419600"/>
            <a:ext cx="1752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2514600" y="4495800"/>
            <a:ext cx="2209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25273"/>
            <a:ext cx="8229600" cy="26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1-RBB Folder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9247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Reports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Externally</a:t>
            </a:r>
            <a:br>
              <a:rPr lang="en-US" dirty="0" smtClean="0"/>
            </a:br>
            <a:r>
              <a:rPr lang="en-US" dirty="0" smtClean="0"/>
              <a:t>Sponsored </a:t>
            </a:r>
            <a:br>
              <a:rPr lang="en-US" dirty="0" smtClean="0"/>
            </a:br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5638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 t="20000" b="13333"/>
          <a:stretch>
            <a:fillRect/>
          </a:stretch>
        </p:blipFill>
        <p:spPr bwMode="auto">
          <a:xfrm>
            <a:off x="1219200" y="4114800"/>
            <a:ext cx="5819775" cy="86359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3550" y="5029200"/>
            <a:ext cx="7410450" cy="97155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28600"/>
            <a:ext cx="4419600" cy="22098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421</TotalTime>
  <Words>380</Words>
  <Application>Microsoft Office PowerPoint</Application>
  <PresentationFormat>On-screen Show (4:3)</PresentationFormat>
  <Paragraphs>163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UD Reporting</vt:lpstr>
      <vt:lpstr>Where are we now</vt:lpstr>
      <vt:lpstr>1 UD RBB </vt:lpstr>
      <vt:lpstr>Institutional Research</vt:lpstr>
      <vt:lpstr>UD Enterprise Warehouse -UDEW</vt:lpstr>
      <vt:lpstr>Cognos Connection</vt:lpstr>
      <vt:lpstr>1-RBB Folder</vt:lpstr>
      <vt:lpstr>Financial Reports</vt:lpstr>
      <vt:lpstr>Externally Sponsored  Activities</vt:lpstr>
      <vt:lpstr>Grad Tuition  Expense by College</vt:lpstr>
      <vt:lpstr>Graduate Tuition Expense by College By Academic Plan</vt:lpstr>
      <vt:lpstr>Graduate Tuition  Revenue By College</vt:lpstr>
      <vt:lpstr>Graduate Tuition Revenue By College By Academic Plan</vt:lpstr>
      <vt:lpstr>Restricted  Endowment</vt:lpstr>
      <vt:lpstr>Restricted Gifts</vt:lpstr>
      <vt:lpstr>Space  Allocation</vt:lpstr>
      <vt:lpstr>HR Reports</vt:lpstr>
      <vt:lpstr>Employee By Department  Counts</vt:lpstr>
      <vt:lpstr>Employees By Department</vt:lpstr>
      <vt:lpstr>Drill to Bio Demo</vt:lpstr>
      <vt:lpstr>Drill to HR Earnings and LAM</vt:lpstr>
      <vt:lpstr>S Contract</vt:lpstr>
      <vt:lpstr>Tenure</vt:lpstr>
      <vt:lpstr>Vacant Positions</vt:lpstr>
      <vt:lpstr>Student</vt:lpstr>
      <vt:lpstr>Student &gt; RBB Reporting</vt:lpstr>
      <vt:lpstr>Cross College Enrollment Graduate Students </vt:lpstr>
      <vt:lpstr>Graduate Admissions Applications, Offers and Admits</vt:lpstr>
      <vt:lpstr>Graduate Degrees by Academic Plan by Term</vt:lpstr>
      <vt:lpstr>Student Counts  by Department</vt:lpstr>
      <vt:lpstr>Student Credit  Hours by College and Department</vt:lpstr>
      <vt:lpstr>ICOR </vt:lpstr>
      <vt:lpstr>Issues Reporting ICOR </vt:lpstr>
      <vt:lpstr>1 UD Course and Workload Verification</vt:lpstr>
      <vt:lpstr>Required Parameters</vt:lpstr>
      <vt:lpstr>Course Verification</vt:lpstr>
      <vt:lpstr>1 UD Student Admin</vt:lpstr>
      <vt:lpstr>Where We Are Going</vt:lpstr>
      <vt:lpstr>How Do We Get There </vt:lpstr>
      <vt:lpstr>Student Tracking and Persisters</vt:lpstr>
      <vt:lpstr>Reporting Concerns</vt:lpstr>
      <vt:lpstr>Questions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45</cp:revision>
  <dcterms:created xsi:type="dcterms:W3CDTF">2009-12-14T13:04:45Z</dcterms:created>
  <dcterms:modified xsi:type="dcterms:W3CDTF">2009-12-15T16:46:34Z</dcterms:modified>
</cp:coreProperties>
</file>